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18" r:id="rId7"/>
    <p:sldId id="302" r:id="rId8"/>
    <p:sldId id="303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12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38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38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BBEF98-2540-4892-9DC3-7CF7B31BB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75AFA3A-496E-4CA5-A3DD-00F61A8A191D}">
      <dgm:prSet/>
      <dgm:spPr/>
      <dgm:t>
        <a:bodyPr/>
        <a:lstStyle/>
        <a:p>
          <a:r>
            <a:rPr lang="en-IE" dirty="0"/>
            <a:t>Iterative approach to project management worked very well.</a:t>
          </a:r>
          <a:endParaRPr lang="en-US" dirty="0"/>
        </a:p>
      </dgm:t>
    </dgm:pt>
    <dgm:pt modelId="{48C157FC-BE99-4016-B9C8-76A10201632E}" type="parTrans" cxnId="{C5C9257D-CC6A-40F9-BDFC-96D5F34054E0}">
      <dgm:prSet/>
      <dgm:spPr/>
      <dgm:t>
        <a:bodyPr/>
        <a:lstStyle/>
        <a:p>
          <a:endParaRPr lang="en-US"/>
        </a:p>
      </dgm:t>
    </dgm:pt>
    <dgm:pt modelId="{1CC2A6A5-2E13-4469-9F8D-647832EBABFF}" type="sibTrans" cxnId="{C5C9257D-CC6A-40F9-BDFC-96D5F34054E0}">
      <dgm:prSet/>
      <dgm:spPr/>
      <dgm:t>
        <a:bodyPr/>
        <a:lstStyle/>
        <a:p>
          <a:endParaRPr lang="en-US"/>
        </a:p>
      </dgm:t>
    </dgm:pt>
    <dgm:pt modelId="{22E878A5-9196-4932-B685-835107DFDBA0}">
      <dgm:prSet/>
      <dgm:spPr/>
      <dgm:t>
        <a:bodyPr/>
        <a:lstStyle/>
        <a:p>
          <a:r>
            <a:rPr lang="en-IE" dirty="0"/>
            <a:t>Microsoft Azure ML ‘</a:t>
          </a:r>
          <a:r>
            <a:rPr lang="en-IE" b="1" dirty="0"/>
            <a:t>Services’</a:t>
          </a:r>
          <a:r>
            <a:rPr lang="en-IE" dirty="0"/>
            <a:t> is a more up to date ML platform but has reliability and cost issues (The ‘classic’ version is more straightforward to use and cheaper).</a:t>
          </a:r>
          <a:endParaRPr lang="en-US" dirty="0"/>
        </a:p>
      </dgm:t>
    </dgm:pt>
    <dgm:pt modelId="{EDBCDFEF-0CD0-4AC1-B1E3-8A5D905EFBE9}" type="parTrans" cxnId="{367F41F9-7243-493C-AF6B-12D101F510A0}">
      <dgm:prSet/>
      <dgm:spPr/>
      <dgm:t>
        <a:bodyPr/>
        <a:lstStyle/>
        <a:p>
          <a:endParaRPr lang="en-US"/>
        </a:p>
      </dgm:t>
    </dgm:pt>
    <dgm:pt modelId="{68DF0B98-004C-4735-BBAB-084ECDED19E0}" type="sibTrans" cxnId="{367F41F9-7243-493C-AF6B-12D101F510A0}">
      <dgm:prSet/>
      <dgm:spPr/>
      <dgm:t>
        <a:bodyPr/>
        <a:lstStyle/>
        <a:p>
          <a:endParaRPr lang="en-US"/>
        </a:p>
      </dgm:t>
    </dgm:pt>
    <dgm:pt modelId="{EFF316A8-4A14-4B81-8404-9A1C228324F0}">
      <dgm:prSet/>
      <dgm:spPr/>
      <dgm:t>
        <a:bodyPr/>
        <a:lstStyle/>
        <a:p>
          <a:r>
            <a:rPr lang="en-IE" dirty="0"/>
            <a:t>I had access to a larger dataset but the format was in DSV and Azure ML Studio was not compatible. Future development may warrant a change of platform to AWS or Google </a:t>
          </a:r>
          <a:r>
            <a:rPr lang="en-IE" dirty="0" err="1"/>
            <a:t>Collabnet</a:t>
          </a:r>
          <a:r>
            <a:rPr lang="en-IE" dirty="0"/>
            <a:t>.</a:t>
          </a:r>
          <a:endParaRPr lang="en-US" dirty="0"/>
        </a:p>
      </dgm:t>
    </dgm:pt>
    <dgm:pt modelId="{DBB70577-AE70-437B-839E-7922ECE336F8}" type="parTrans" cxnId="{4F94F585-445D-4A98-9E82-3DC2CE3E72F3}">
      <dgm:prSet/>
      <dgm:spPr/>
      <dgm:t>
        <a:bodyPr/>
        <a:lstStyle/>
        <a:p>
          <a:endParaRPr lang="en-US"/>
        </a:p>
      </dgm:t>
    </dgm:pt>
    <dgm:pt modelId="{1B0B4963-54CB-4E2D-9AD3-3791D1281702}" type="sibTrans" cxnId="{4F94F585-445D-4A98-9E82-3DC2CE3E72F3}">
      <dgm:prSet/>
      <dgm:spPr/>
      <dgm:t>
        <a:bodyPr/>
        <a:lstStyle/>
        <a:p>
          <a:endParaRPr lang="en-US"/>
        </a:p>
      </dgm:t>
    </dgm:pt>
    <dgm:pt modelId="{83361920-DEE7-44C6-A073-307E4A620AAE}" type="pres">
      <dgm:prSet presAssocID="{BCBBEF98-2540-4892-9DC3-7CF7B31BBE2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AF5683-8706-400E-882E-43132DD7253A}" type="pres">
      <dgm:prSet presAssocID="{375AFA3A-496E-4CA5-A3DD-00F61A8A191D}" presName="compNode" presStyleCnt="0"/>
      <dgm:spPr/>
    </dgm:pt>
    <dgm:pt modelId="{85C46A22-5A4D-43B1-9584-B42DF6AFB649}" type="pres">
      <dgm:prSet presAssocID="{375AFA3A-496E-4CA5-A3DD-00F61A8A191D}" presName="bgRect" presStyleLbl="bgShp" presStyleIdx="0" presStyleCnt="3"/>
      <dgm:spPr/>
    </dgm:pt>
    <dgm:pt modelId="{8309C938-0CB1-4787-AA54-5C003AFBC752}" type="pres">
      <dgm:prSet presAssocID="{375AFA3A-496E-4CA5-A3DD-00F61A8A19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55771357-1050-4A34-A363-28B1DDEE3E43}" type="pres">
      <dgm:prSet presAssocID="{375AFA3A-496E-4CA5-A3DD-00F61A8A191D}" presName="spaceRect" presStyleCnt="0"/>
      <dgm:spPr/>
    </dgm:pt>
    <dgm:pt modelId="{C45064D2-E191-427D-80C9-377B52E17C35}" type="pres">
      <dgm:prSet presAssocID="{375AFA3A-496E-4CA5-A3DD-00F61A8A191D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D5B579-B21A-4306-8B80-6D14FC4BCE83}" type="pres">
      <dgm:prSet presAssocID="{1CC2A6A5-2E13-4469-9F8D-647832EBABFF}" presName="sibTrans" presStyleCnt="0"/>
      <dgm:spPr/>
    </dgm:pt>
    <dgm:pt modelId="{0A7FA0ED-F823-4C4F-9ED7-9F1594FE592D}" type="pres">
      <dgm:prSet presAssocID="{22E878A5-9196-4932-B685-835107DFDBA0}" presName="compNode" presStyleCnt="0"/>
      <dgm:spPr/>
    </dgm:pt>
    <dgm:pt modelId="{FFBB3956-FC2A-4EF4-9302-B96D2B95EBA6}" type="pres">
      <dgm:prSet presAssocID="{22E878A5-9196-4932-B685-835107DFDBA0}" presName="bgRect" presStyleLbl="bgShp" presStyleIdx="1" presStyleCnt="3"/>
      <dgm:spPr/>
    </dgm:pt>
    <dgm:pt modelId="{3F4CD038-FAED-44F7-9037-24933DA41B43}" type="pres">
      <dgm:prSet presAssocID="{22E878A5-9196-4932-B685-835107DFDB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2DDFED-E0D6-404C-987B-8106FFA56217}" type="pres">
      <dgm:prSet presAssocID="{22E878A5-9196-4932-B685-835107DFDBA0}" presName="spaceRect" presStyleCnt="0"/>
      <dgm:spPr/>
    </dgm:pt>
    <dgm:pt modelId="{4A772898-9EE6-429A-AF70-FCEC59CB0E07}" type="pres">
      <dgm:prSet presAssocID="{22E878A5-9196-4932-B685-835107DFDBA0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A7C912E-9E44-49A3-9A7F-F3336188935D}" type="pres">
      <dgm:prSet presAssocID="{68DF0B98-004C-4735-BBAB-084ECDED19E0}" presName="sibTrans" presStyleCnt="0"/>
      <dgm:spPr/>
    </dgm:pt>
    <dgm:pt modelId="{9525977E-348F-4E75-AF1C-D848B3B9DDBE}" type="pres">
      <dgm:prSet presAssocID="{EFF316A8-4A14-4B81-8404-9A1C228324F0}" presName="compNode" presStyleCnt="0"/>
      <dgm:spPr/>
    </dgm:pt>
    <dgm:pt modelId="{ECE7D498-0589-4F85-9E0A-71ABBF76725C}" type="pres">
      <dgm:prSet presAssocID="{EFF316A8-4A14-4B81-8404-9A1C228324F0}" presName="bgRect" presStyleLbl="bgShp" presStyleIdx="2" presStyleCnt="3"/>
      <dgm:spPr/>
    </dgm:pt>
    <dgm:pt modelId="{6C74DE33-05A6-4962-A0D8-C2BC2B2515AA}" type="pres">
      <dgm:prSet presAssocID="{EFF316A8-4A14-4B81-8404-9A1C228324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8D9F408-37B7-4F16-B57F-DD054FBE7E0D}" type="pres">
      <dgm:prSet presAssocID="{EFF316A8-4A14-4B81-8404-9A1C228324F0}" presName="spaceRect" presStyleCnt="0"/>
      <dgm:spPr/>
    </dgm:pt>
    <dgm:pt modelId="{84BC7313-3E13-4F3C-A11F-CAEA1B34D0A9}" type="pres">
      <dgm:prSet presAssocID="{EFF316A8-4A14-4B81-8404-9A1C228324F0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0724A-1C81-431E-8F6C-D92CDD95622D}" type="presOf" srcId="{BCBBEF98-2540-4892-9DC3-7CF7B31BBE26}" destId="{83361920-DEE7-44C6-A073-307E4A620AAE}" srcOrd="0" destOrd="0" presId="urn:microsoft.com/office/officeart/2018/2/layout/IconVerticalSolidList"/>
    <dgm:cxn modelId="{C5C9257D-CC6A-40F9-BDFC-96D5F34054E0}" srcId="{BCBBEF98-2540-4892-9DC3-7CF7B31BBE26}" destId="{375AFA3A-496E-4CA5-A3DD-00F61A8A191D}" srcOrd="0" destOrd="0" parTransId="{48C157FC-BE99-4016-B9C8-76A10201632E}" sibTransId="{1CC2A6A5-2E13-4469-9F8D-647832EBABFF}"/>
    <dgm:cxn modelId="{10C049FF-69F6-469D-87E9-84A07896836A}" type="presOf" srcId="{EFF316A8-4A14-4B81-8404-9A1C228324F0}" destId="{84BC7313-3E13-4F3C-A11F-CAEA1B34D0A9}" srcOrd="0" destOrd="0" presId="urn:microsoft.com/office/officeart/2018/2/layout/IconVerticalSolidList"/>
    <dgm:cxn modelId="{367F41F9-7243-493C-AF6B-12D101F510A0}" srcId="{BCBBEF98-2540-4892-9DC3-7CF7B31BBE26}" destId="{22E878A5-9196-4932-B685-835107DFDBA0}" srcOrd="1" destOrd="0" parTransId="{EDBCDFEF-0CD0-4AC1-B1E3-8A5D905EFBE9}" sibTransId="{68DF0B98-004C-4735-BBAB-084ECDED19E0}"/>
    <dgm:cxn modelId="{0AEC4072-9547-4598-8F7F-CBA62CC2D534}" type="presOf" srcId="{375AFA3A-496E-4CA5-A3DD-00F61A8A191D}" destId="{C45064D2-E191-427D-80C9-377B52E17C35}" srcOrd="0" destOrd="0" presId="urn:microsoft.com/office/officeart/2018/2/layout/IconVerticalSolidList"/>
    <dgm:cxn modelId="{4F94F585-445D-4A98-9E82-3DC2CE3E72F3}" srcId="{BCBBEF98-2540-4892-9DC3-7CF7B31BBE26}" destId="{EFF316A8-4A14-4B81-8404-9A1C228324F0}" srcOrd="2" destOrd="0" parTransId="{DBB70577-AE70-437B-839E-7922ECE336F8}" sibTransId="{1B0B4963-54CB-4E2D-9AD3-3791D1281702}"/>
    <dgm:cxn modelId="{D4C7AFAA-C660-474A-83DF-3B1FAFBA94A3}" type="presOf" srcId="{22E878A5-9196-4932-B685-835107DFDBA0}" destId="{4A772898-9EE6-429A-AF70-FCEC59CB0E07}" srcOrd="0" destOrd="0" presId="urn:microsoft.com/office/officeart/2018/2/layout/IconVerticalSolidList"/>
    <dgm:cxn modelId="{F5BDC47E-1BAD-4616-9CB5-C4A06EEAA6DA}" type="presParOf" srcId="{83361920-DEE7-44C6-A073-307E4A620AAE}" destId="{50AF5683-8706-400E-882E-43132DD7253A}" srcOrd="0" destOrd="0" presId="urn:microsoft.com/office/officeart/2018/2/layout/IconVerticalSolidList"/>
    <dgm:cxn modelId="{F04EF1DA-2280-428F-B9F8-8009BCFAD675}" type="presParOf" srcId="{50AF5683-8706-400E-882E-43132DD7253A}" destId="{85C46A22-5A4D-43B1-9584-B42DF6AFB649}" srcOrd="0" destOrd="0" presId="urn:microsoft.com/office/officeart/2018/2/layout/IconVerticalSolidList"/>
    <dgm:cxn modelId="{C4010645-3B93-4205-9FE8-836A52BD1575}" type="presParOf" srcId="{50AF5683-8706-400E-882E-43132DD7253A}" destId="{8309C938-0CB1-4787-AA54-5C003AFBC752}" srcOrd="1" destOrd="0" presId="urn:microsoft.com/office/officeart/2018/2/layout/IconVerticalSolidList"/>
    <dgm:cxn modelId="{3CFC0F7D-513C-4FB0-9ED8-E75EFC3A430A}" type="presParOf" srcId="{50AF5683-8706-400E-882E-43132DD7253A}" destId="{55771357-1050-4A34-A363-28B1DDEE3E43}" srcOrd="2" destOrd="0" presId="urn:microsoft.com/office/officeart/2018/2/layout/IconVerticalSolidList"/>
    <dgm:cxn modelId="{83BDABBF-6DAB-43EA-98A0-942B54B5D942}" type="presParOf" srcId="{50AF5683-8706-400E-882E-43132DD7253A}" destId="{C45064D2-E191-427D-80C9-377B52E17C35}" srcOrd="3" destOrd="0" presId="urn:microsoft.com/office/officeart/2018/2/layout/IconVerticalSolidList"/>
    <dgm:cxn modelId="{95EE1F75-261D-44A1-8A7C-8BA7556136AA}" type="presParOf" srcId="{83361920-DEE7-44C6-A073-307E4A620AAE}" destId="{7CD5B579-B21A-4306-8B80-6D14FC4BCE83}" srcOrd="1" destOrd="0" presId="urn:microsoft.com/office/officeart/2018/2/layout/IconVerticalSolidList"/>
    <dgm:cxn modelId="{C0C007E7-7C09-4AF5-9619-BFD76925E661}" type="presParOf" srcId="{83361920-DEE7-44C6-A073-307E4A620AAE}" destId="{0A7FA0ED-F823-4C4F-9ED7-9F1594FE592D}" srcOrd="2" destOrd="0" presId="urn:microsoft.com/office/officeart/2018/2/layout/IconVerticalSolidList"/>
    <dgm:cxn modelId="{34594DE8-CA5E-4B4F-9BC4-BCCD53591AA4}" type="presParOf" srcId="{0A7FA0ED-F823-4C4F-9ED7-9F1594FE592D}" destId="{FFBB3956-FC2A-4EF4-9302-B96D2B95EBA6}" srcOrd="0" destOrd="0" presId="urn:microsoft.com/office/officeart/2018/2/layout/IconVerticalSolidList"/>
    <dgm:cxn modelId="{0C12373F-FE10-46EA-B536-D91690D603E7}" type="presParOf" srcId="{0A7FA0ED-F823-4C4F-9ED7-9F1594FE592D}" destId="{3F4CD038-FAED-44F7-9037-24933DA41B43}" srcOrd="1" destOrd="0" presId="urn:microsoft.com/office/officeart/2018/2/layout/IconVerticalSolidList"/>
    <dgm:cxn modelId="{0977645A-DB5B-40CE-9752-E461A971CC87}" type="presParOf" srcId="{0A7FA0ED-F823-4C4F-9ED7-9F1594FE592D}" destId="{042DDFED-E0D6-404C-987B-8106FFA56217}" srcOrd="2" destOrd="0" presId="urn:microsoft.com/office/officeart/2018/2/layout/IconVerticalSolidList"/>
    <dgm:cxn modelId="{24D6CEC1-3C80-4ACC-A974-7CF774117AF0}" type="presParOf" srcId="{0A7FA0ED-F823-4C4F-9ED7-9F1594FE592D}" destId="{4A772898-9EE6-429A-AF70-FCEC59CB0E07}" srcOrd="3" destOrd="0" presId="urn:microsoft.com/office/officeart/2018/2/layout/IconVerticalSolidList"/>
    <dgm:cxn modelId="{0E06BAC3-E93D-45B6-8AE8-36C09367F996}" type="presParOf" srcId="{83361920-DEE7-44C6-A073-307E4A620AAE}" destId="{AA7C912E-9E44-49A3-9A7F-F3336188935D}" srcOrd="3" destOrd="0" presId="urn:microsoft.com/office/officeart/2018/2/layout/IconVerticalSolidList"/>
    <dgm:cxn modelId="{213F8BA7-8498-4A33-B94B-56C1459A33BA}" type="presParOf" srcId="{83361920-DEE7-44C6-A073-307E4A620AAE}" destId="{9525977E-348F-4E75-AF1C-D848B3B9DDBE}" srcOrd="4" destOrd="0" presId="urn:microsoft.com/office/officeart/2018/2/layout/IconVerticalSolidList"/>
    <dgm:cxn modelId="{5EFEE606-8902-47B6-93AA-9CB65175CA4C}" type="presParOf" srcId="{9525977E-348F-4E75-AF1C-D848B3B9DDBE}" destId="{ECE7D498-0589-4F85-9E0A-71ABBF76725C}" srcOrd="0" destOrd="0" presId="urn:microsoft.com/office/officeart/2018/2/layout/IconVerticalSolidList"/>
    <dgm:cxn modelId="{299A57F2-3871-4AA4-8632-32E9A096079C}" type="presParOf" srcId="{9525977E-348F-4E75-AF1C-D848B3B9DDBE}" destId="{6C74DE33-05A6-4962-A0D8-C2BC2B2515AA}" srcOrd="1" destOrd="0" presId="urn:microsoft.com/office/officeart/2018/2/layout/IconVerticalSolidList"/>
    <dgm:cxn modelId="{E5886579-50F1-4BDF-B813-C9153FA70D84}" type="presParOf" srcId="{9525977E-348F-4E75-AF1C-D848B3B9DDBE}" destId="{C8D9F408-37B7-4F16-B57F-DD054FBE7E0D}" srcOrd="2" destOrd="0" presId="urn:microsoft.com/office/officeart/2018/2/layout/IconVerticalSolidList"/>
    <dgm:cxn modelId="{A4F52496-B7F0-4A83-8756-2EFAE21EA398}" type="presParOf" srcId="{9525977E-348F-4E75-AF1C-D848B3B9DDBE}" destId="{84BC7313-3E13-4F3C-A11F-CAEA1B34D0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46A22-5A4D-43B1-9584-B42DF6AFB649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9C938-0CB1-4787-AA54-5C003AFBC752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064D2-E191-427D-80C9-377B52E17C35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Iterative approach to project management worked very well.</a:t>
          </a:r>
          <a:endParaRPr lang="en-US" sz="1900" kern="1200" dirty="0"/>
        </a:p>
      </dsp:txBody>
      <dsp:txXfrm>
        <a:off x="1666563" y="616"/>
        <a:ext cx="5243823" cy="1442911"/>
      </dsp:txXfrm>
    </dsp:sp>
    <dsp:sp modelId="{FFBB3956-FC2A-4EF4-9302-B96D2B95EBA6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CD038-FAED-44F7-9037-24933DA41B43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72898-9EE6-429A-AF70-FCEC59CB0E07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Microsoft Azure ML ‘</a:t>
          </a:r>
          <a:r>
            <a:rPr lang="en-IE" sz="1900" b="1" kern="1200" dirty="0"/>
            <a:t>Services’</a:t>
          </a:r>
          <a:r>
            <a:rPr lang="en-IE" sz="1900" kern="1200" dirty="0"/>
            <a:t> is a more up to date ML platform but has reliability and cost issues (The ‘classic’ version is more straightforward to use and cheaper).</a:t>
          </a:r>
          <a:endParaRPr lang="en-US" sz="1900" kern="1200" dirty="0"/>
        </a:p>
      </dsp:txBody>
      <dsp:txXfrm>
        <a:off x="1666563" y="1804256"/>
        <a:ext cx="5243823" cy="1442911"/>
      </dsp:txXfrm>
    </dsp:sp>
    <dsp:sp modelId="{ECE7D498-0589-4F85-9E0A-71ABBF76725C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4DE33-05A6-4962-A0D8-C2BC2B2515AA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C7313-3E13-4F3C-A11F-CAEA1B34D0A9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I had access to a larger dataset but the format was in DSV and Azure ML Studio was not compatible. Future development may warrant a change of platform to AWS or Google </a:t>
          </a:r>
          <a:r>
            <a:rPr lang="en-IE" sz="1900" kern="1200" dirty="0" err="1"/>
            <a:t>Collabnet</a:t>
          </a:r>
          <a:r>
            <a:rPr lang="en-IE" sz="1900" kern="1200" dirty="0"/>
            <a:t>.</a:t>
          </a:r>
          <a:endParaRPr lang="en-US" sz="1900" kern="1200" dirty="0"/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Autofit/>
          </a:bodyPr>
          <a:lstStyle/>
          <a:p>
            <a:r>
              <a:rPr lang="en-IE" sz="3200" dirty="0" smtClean="0"/>
              <a:t>Research Design + Proposal Writing (CA1)</a:t>
            </a:r>
            <a:br>
              <a:rPr lang="en-IE" sz="3200" dirty="0" smtClean="0"/>
            </a:br>
            <a:r>
              <a:rPr lang="en-IE" sz="3200" dirty="0" smtClean="0"/>
              <a:t>- </a:t>
            </a:r>
            <a:r>
              <a:rPr lang="en-IE" sz="2400" dirty="0" smtClean="0"/>
              <a:t>Research Question</a:t>
            </a:r>
            <a:br>
              <a:rPr lang="en-IE" sz="2400" dirty="0" smtClean="0"/>
            </a:br>
            <a:r>
              <a:rPr lang="en-IE" sz="2400" dirty="0" smtClean="0"/>
              <a:t>-  Hypothesis</a:t>
            </a:r>
            <a:br>
              <a:rPr lang="en-IE" sz="2400" dirty="0" smtClean="0"/>
            </a:br>
            <a:r>
              <a:rPr lang="en-IE" sz="2400" dirty="0" smtClean="0"/>
              <a:t>-  Preliminary Design</a:t>
            </a:r>
            <a:endParaRPr lang="en-IE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Ciaran </a:t>
            </a:r>
            <a:r>
              <a:rPr lang="en-US" sz="1600" dirty="0" smtClean="0"/>
              <a:t>Finnegan</a:t>
            </a:r>
          </a:p>
          <a:p>
            <a:pPr>
              <a:lnSpc>
                <a:spcPct val="100000"/>
              </a:lnSpc>
            </a:pPr>
            <a:r>
              <a:rPr lang="en-US" sz="1600" dirty="0" smtClean="0"/>
              <a:t>TU006 </a:t>
            </a:r>
            <a:r>
              <a:rPr lang="en-US" sz="1600" dirty="0" err="1" smtClean="0"/>
              <a:t>Yr</a:t>
            </a:r>
            <a:r>
              <a:rPr lang="en-US" sz="1600" dirty="0" smtClean="0"/>
              <a:t> 2 Data Science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Std No: </a:t>
            </a:r>
            <a:r>
              <a:rPr lang="en-US" sz="1600" dirty="0" smtClean="0"/>
              <a:t>d21124026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F86-E119-4783-BF16-7D2704F8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Management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C56DA-B904-4A44-BC17-90DF70711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3831"/>
          </a:xfrm>
        </p:spPr>
        <p:txBody>
          <a:bodyPr>
            <a:normAutofit/>
          </a:bodyPr>
          <a:lstStyle/>
          <a:p>
            <a:r>
              <a:rPr lang="en-IE" sz="1800" b="1" i="1" dirty="0"/>
              <a:t>Be ‘AGILE’..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C67C6-CB2D-46E4-B762-89B788AB8BB8}"/>
              </a:ext>
            </a:extLst>
          </p:cNvPr>
          <p:cNvSpPr txBox="1">
            <a:spLocks/>
          </p:cNvSpPr>
          <p:nvPr/>
        </p:nvSpPr>
        <p:spPr>
          <a:xfrm>
            <a:off x="1097280" y="5215674"/>
            <a:ext cx="10058400" cy="9215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Work was broken into a sequence of ‘User Stories’. The focus was on ‘working software’ to ‘demo’ at the end of each User Story.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403D518B-80DC-4D5D-B828-BC68B9E8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92" y="2735853"/>
            <a:ext cx="78771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ACBEC-F060-4AFE-A4BF-BAE6347E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IE" dirty="0"/>
              <a:t>Project Approach</a:t>
            </a:r>
            <a:endParaRPr lang="en-I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EC6A-3C8E-4524-9ECC-F04BC9308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667" y="18999"/>
            <a:ext cx="9554700" cy="936903"/>
          </a:xfrm>
        </p:spPr>
        <p:txBody>
          <a:bodyPr anchor="ctr">
            <a:normAutofit/>
          </a:bodyPr>
          <a:lstStyle/>
          <a:p>
            <a:r>
              <a:rPr lang="en-IE" dirty="0"/>
              <a:t>The first set of User Stories built incrementally to the Prototype at the Interim Report Stage..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212B93-DC02-49D3-B33B-1302631051DE}"/>
              </a:ext>
            </a:extLst>
          </p:cNvPr>
          <p:cNvSpPr txBox="1">
            <a:spLocks/>
          </p:cNvSpPr>
          <p:nvPr/>
        </p:nvSpPr>
        <p:spPr>
          <a:xfrm>
            <a:off x="4197819" y="2394618"/>
            <a:ext cx="4294809" cy="984079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Later User Stories incrementally a more reliable predictive model and enhanced Shiny dashboard..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2A0D5D-4F00-42A4-93C3-704CB8F9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66" y="659850"/>
            <a:ext cx="2903749" cy="25797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1E334E-E9A9-418C-BCA5-1F9BC7A0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76" y="3764883"/>
            <a:ext cx="4723444" cy="24280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57BCCD-4576-4359-BE76-70D41096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061" y="3747981"/>
            <a:ext cx="5051499" cy="29147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3871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A702-46A6-4736-BF18-1AC2842F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A876-D4E4-4366-8C2A-96AE81AF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0212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D2CD-0537-402E-84C0-0BE546F2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1592" cy="1450757"/>
          </a:xfrm>
        </p:spPr>
        <p:txBody>
          <a:bodyPr/>
          <a:lstStyle/>
          <a:p>
            <a:r>
              <a:rPr lang="en-IE" dirty="0"/>
              <a:t>Microsoft Azure ML Studio (classic)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6822-F256-49E2-A9C0-F54237EDC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37" y="2014741"/>
            <a:ext cx="10058400" cy="3760891"/>
          </a:xfrm>
        </p:spPr>
        <p:txBody>
          <a:bodyPr/>
          <a:lstStyle/>
          <a:p>
            <a:r>
              <a:rPr lang="en-IE" b="1" i="1" dirty="0"/>
              <a:t>Walkthrough of experiments used to build the predictive credit card model deployed in this project..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2C01A1-3D7B-41D9-95B7-3BCDE38D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9" y="5084562"/>
            <a:ext cx="1741935" cy="1601250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60134A-7884-460A-9B5A-A21BF809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32" y="2549820"/>
            <a:ext cx="3770104" cy="2052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CCE259D-1261-4EF0-AF81-14D4E84C3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66" y="3080834"/>
            <a:ext cx="2381214" cy="294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07B36C5B-FF3D-456E-9CA3-96FC0054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35" y="2549820"/>
            <a:ext cx="2552090" cy="17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56AA29A5-2B29-4EE1-B3FB-3F3D28EC5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496" y="4224204"/>
            <a:ext cx="2253067" cy="246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CA3E59-7502-4951-B301-C7C15DCE6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44" y="3957576"/>
            <a:ext cx="2768288" cy="1606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AA5178-4B4F-48DF-BCB8-219A7C4D1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19" y="2792918"/>
            <a:ext cx="2453430" cy="149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0B14634-80CE-4969-B2B6-4FECB087D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767" y="4523296"/>
            <a:ext cx="3119945" cy="203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038D54-16A7-45A8-85E7-DC8F95034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3254" y="4245915"/>
            <a:ext cx="1741935" cy="250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446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E6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B0189-F47A-4D0E-97AC-20A4CC5F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Shiny R Dashboard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EA802-DEF3-429D-9C88-921496BED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IE" sz="1800" b="1" i="1">
                <a:solidFill>
                  <a:srgbClr val="FFFFFF"/>
                </a:solidFill>
              </a:rPr>
              <a:t>Walkthrough of RStudio Cloud code base for Shiny R dashboard..</a:t>
            </a:r>
          </a:p>
          <a:p>
            <a:endParaRPr lang="en-IE" sz="180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BCED0-2784-4335-8060-44263EE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39" y="763557"/>
            <a:ext cx="4059919" cy="2131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7E21C8A-6611-41EF-A68D-FF9C235B8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05" y="427014"/>
            <a:ext cx="1793581" cy="176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53F634-A8FD-4461-8A45-8C7BA75D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69" y="3627233"/>
            <a:ext cx="4672362" cy="307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1A6234-2F27-4E61-973B-6BA76E55E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157" y="5282048"/>
            <a:ext cx="3551091" cy="1192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013F38-3EA2-4184-98A2-DCEE36230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657" y="2115479"/>
            <a:ext cx="5345383" cy="3238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9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41607-1047-430A-B324-9B330853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IE" sz="3300" dirty="0"/>
              <a:t>Future Considerations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E0B0F46-0179-46C4-A5A1-AE41848EA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252229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99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9F5BF-DE8F-4C65-8170-C8750E06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4947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pic>
        <p:nvPicPr>
          <p:cNvPr id="5" name="Picture 4" descr="Quizzical burrowing owl looking forward">
            <a:extLst>
              <a:ext uri="{FF2B5EF4-FFF2-40B4-BE49-F238E27FC236}">
                <a16:creationId xmlns:a16="http://schemas.microsoft.com/office/drawing/2014/main" id="{FAAA5864-76A4-44FF-B0B7-8752DCB66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" r="38135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8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EE07-EA36-4573-8AD7-B34BB3FE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0478"/>
            <a:ext cx="10789920" cy="1450757"/>
          </a:xfrm>
        </p:spPr>
        <p:txBody>
          <a:bodyPr>
            <a:normAutofit/>
          </a:bodyPr>
          <a:lstStyle/>
          <a:p>
            <a:r>
              <a:rPr lang="en-GB" sz="4000" dirty="0"/>
              <a:t>Domain, scope, assumptions, limitations and delimitations of research - ACM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1C0A-34A0-4C9E-A5EF-8A09B0832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0240"/>
            <a:ext cx="10058400" cy="2194560"/>
          </a:xfrm>
        </p:spPr>
        <p:txBody>
          <a:bodyPr>
            <a:normAutofit fontScale="70000" lnSpcReduction="20000"/>
          </a:bodyPr>
          <a:lstStyle/>
          <a:p>
            <a:r>
              <a:rPr lang="en-IE" sz="2000" dirty="0" smtClean="0"/>
              <a:t>DOMAIN: </a:t>
            </a:r>
            <a:r>
              <a:rPr lang="en-IE" sz="1400" i="1" dirty="0" smtClean="0"/>
              <a:t>(Cite the relevant articles that you have read (7+) across these 5 branches, according to the APA7 style).</a:t>
            </a:r>
          </a:p>
          <a:p>
            <a:r>
              <a:rPr lang="en-IE" sz="2000" dirty="0" smtClean="0"/>
              <a:t>A: </a:t>
            </a:r>
            <a:r>
              <a:rPr lang="en-IE" sz="2000" i="1" dirty="0" err="1" smtClean="0"/>
              <a:t>nnnn</a:t>
            </a:r>
            <a:r>
              <a:rPr lang="en-IE" sz="2000" dirty="0" smtClean="0"/>
              <a:t> → </a:t>
            </a:r>
            <a:r>
              <a:rPr lang="en-IE" sz="2000" i="1" dirty="0" err="1" smtClean="0"/>
              <a:t>nnnn</a:t>
            </a:r>
            <a:r>
              <a:rPr lang="en-IE" sz="2000" i="1" dirty="0" smtClean="0"/>
              <a:t> </a:t>
            </a:r>
            <a:r>
              <a:rPr lang="en-IE" sz="2000" dirty="0" smtClean="0"/>
              <a:t>→ </a:t>
            </a:r>
            <a:r>
              <a:rPr lang="en-IE" sz="2000" i="1" dirty="0" err="1"/>
              <a:t>nnnn</a:t>
            </a:r>
            <a:r>
              <a:rPr lang="en-IE" sz="2000" dirty="0"/>
              <a:t> → </a:t>
            </a:r>
            <a:r>
              <a:rPr lang="en-IE" sz="2000" i="1" dirty="0" err="1"/>
              <a:t>nnnn</a:t>
            </a:r>
            <a:r>
              <a:rPr lang="en-IE" sz="2000" i="1" dirty="0"/>
              <a:t> </a:t>
            </a:r>
            <a:endParaRPr lang="en-IE" sz="2000" i="1" dirty="0" smtClean="0"/>
          </a:p>
          <a:p>
            <a:r>
              <a:rPr lang="en-IE" sz="2000" dirty="0" smtClean="0"/>
              <a:t>B: </a:t>
            </a:r>
            <a:r>
              <a:rPr lang="en-IE" sz="2000" i="1" dirty="0" err="1"/>
              <a:t>nnnn</a:t>
            </a:r>
            <a:r>
              <a:rPr lang="en-IE" sz="2000" dirty="0"/>
              <a:t> → </a:t>
            </a:r>
            <a:r>
              <a:rPr lang="en-IE" sz="2000" i="1" dirty="0" err="1"/>
              <a:t>nnnn</a:t>
            </a:r>
            <a:r>
              <a:rPr lang="en-IE" sz="2000" i="1" dirty="0"/>
              <a:t> </a:t>
            </a:r>
            <a:r>
              <a:rPr lang="en-IE" sz="2000" dirty="0"/>
              <a:t>→ </a:t>
            </a:r>
            <a:r>
              <a:rPr lang="en-IE" sz="2000" i="1" dirty="0" err="1"/>
              <a:t>nnnn</a:t>
            </a:r>
            <a:r>
              <a:rPr lang="en-IE" sz="2000" dirty="0"/>
              <a:t> → </a:t>
            </a:r>
            <a:r>
              <a:rPr lang="en-IE" sz="2000" i="1" dirty="0" err="1"/>
              <a:t>nnnn</a:t>
            </a:r>
            <a:r>
              <a:rPr lang="en-IE" sz="2000" i="1" dirty="0"/>
              <a:t> </a:t>
            </a:r>
            <a:endParaRPr lang="en-IE" sz="2000" dirty="0" smtClean="0"/>
          </a:p>
          <a:p>
            <a:r>
              <a:rPr lang="en-IE" sz="2000" dirty="0" smtClean="0"/>
              <a:t>C: </a:t>
            </a:r>
            <a:r>
              <a:rPr lang="en-IE" sz="2000" i="1" dirty="0" err="1"/>
              <a:t>nnnn</a:t>
            </a:r>
            <a:r>
              <a:rPr lang="en-IE" sz="2000" dirty="0"/>
              <a:t> → </a:t>
            </a:r>
            <a:r>
              <a:rPr lang="en-IE" sz="2000" i="1" dirty="0" err="1"/>
              <a:t>nnnn</a:t>
            </a:r>
            <a:r>
              <a:rPr lang="en-IE" sz="2000" i="1" dirty="0"/>
              <a:t> </a:t>
            </a:r>
            <a:r>
              <a:rPr lang="en-IE" sz="2000" dirty="0"/>
              <a:t>→ </a:t>
            </a:r>
            <a:r>
              <a:rPr lang="en-IE" sz="2000" i="1" dirty="0" err="1"/>
              <a:t>nnnn</a:t>
            </a:r>
            <a:r>
              <a:rPr lang="en-IE" sz="2000" dirty="0"/>
              <a:t> → </a:t>
            </a:r>
            <a:r>
              <a:rPr lang="en-IE" sz="2000" i="1" dirty="0" err="1"/>
              <a:t>nnnn</a:t>
            </a:r>
            <a:r>
              <a:rPr lang="en-IE" sz="2000" i="1" dirty="0"/>
              <a:t> </a:t>
            </a:r>
            <a:endParaRPr lang="en-IE" sz="2000" dirty="0" smtClean="0"/>
          </a:p>
          <a:p>
            <a:r>
              <a:rPr lang="en-IE" sz="2000" dirty="0" smtClean="0"/>
              <a:t>D: </a:t>
            </a:r>
            <a:r>
              <a:rPr lang="en-IE" sz="2000" i="1" dirty="0" err="1"/>
              <a:t>nnnn</a:t>
            </a:r>
            <a:r>
              <a:rPr lang="en-IE" sz="2000" dirty="0"/>
              <a:t> → </a:t>
            </a:r>
            <a:r>
              <a:rPr lang="en-IE" sz="2000" i="1" dirty="0" err="1"/>
              <a:t>nnnn</a:t>
            </a:r>
            <a:r>
              <a:rPr lang="en-IE" sz="2000" i="1" dirty="0"/>
              <a:t> </a:t>
            </a:r>
            <a:r>
              <a:rPr lang="en-IE" sz="2000" dirty="0"/>
              <a:t>→ </a:t>
            </a:r>
            <a:r>
              <a:rPr lang="en-IE" sz="2000" i="1" dirty="0" err="1"/>
              <a:t>nnnn</a:t>
            </a:r>
            <a:r>
              <a:rPr lang="en-IE" sz="2000" dirty="0"/>
              <a:t> → </a:t>
            </a:r>
            <a:r>
              <a:rPr lang="en-IE" sz="2000" i="1" dirty="0" err="1"/>
              <a:t>nnnn</a:t>
            </a:r>
            <a:r>
              <a:rPr lang="en-IE" sz="2000" i="1" dirty="0"/>
              <a:t> </a:t>
            </a:r>
            <a:endParaRPr lang="en-IE" sz="2000" dirty="0" smtClean="0"/>
          </a:p>
          <a:p>
            <a:r>
              <a:rPr lang="en-IE" sz="2000" dirty="0" smtClean="0"/>
              <a:t>E: </a:t>
            </a:r>
            <a:r>
              <a:rPr lang="en-IE" sz="2000" i="1" dirty="0" err="1"/>
              <a:t>nnnn</a:t>
            </a:r>
            <a:r>
              <a:rPr lang="en-IE" sz="2000" dirty="0"/>
              <a:t> → </a:t>
            </a:r>
            <a:r>
              <a:rPr lang="en-IE" sz="2000" i="1" dirty="0" err="1"/>
              <a:t>nnnn</a:t>
            </a:r>
            <a:r>
              <a:rPr lang="en-IE" sz="2000" i="1" dirty="0"/>
              <a:t> </a:t>
            </a:r>
            <a:r>
              <a:rPr lang="en-IE" sz="2000" dirty="0"/>
              <a:t>→ </a:t>
            </a:r>
            <a:r>
              <a:rPr lang="en-IE" sz="2000" i="1" dirty="0" err="1"/>
              <a:t>nnnn</a:t>
            </a:r>
            <a:r>
              <a:rPr lang="en-IE" sz="2000" dirty="0"/>
              <a:t> → </a:t>
            </a:r>
            <a:r>
              <a:rPr lang="en-IE" sz="2000" i="1" dirty="0" err="1"/>
              <a:t>nnnn</a:t>
            </a:r>
            <a:r>
              <a:rPr lang="en-IE" sz="2000" i="1" dirty="0"/>
              <a:t> </a:t>
            </a:r>
            <a:endParaRPr lang="en-IE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151C0A-34A0-4C9E-A5EF-8A09B08325EA}"/>
              </a:ext>
            </a:extLst>
          </p:cNvPr>
          <p:cNvSpPr txBox="1">
            <a:spLocks/>
          </p:cNvSpPr>
          <p:nvPr/>
        </p:nvSpPr>
        <p:spPr>
          <a:xfrm>
            <a:off x="1097280" y="4323805"/>
            <a:ext cx="10058400" cy="17199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400" dirty="0" smtClean="0"/>
              <a:t>SCOPE: One line…ipso lorem…ipso lorem..</a:t>
            </a:r>
          </a:p>
          <a:p>
            <a:r>
              <a:rPr lang="en-GB" sz="1400" dirty="0"/>
              <a:t>ASSUMPTIONS</a:t>
            </a:r>
            <a:r>
              <a:rPr lang="en-IE" sz="1400" dirty="0" smtClean="0"/>
              <a:t>: </a:t>
            </a:r>
            <a:r>
              <a:rPr lang="en-IE" sz="1400" dirty="0"/>
              <a:t>One line…ipso lorem…ipso lorem..</a:t>
            </a:r>
            <a:endParaRPr lang="en-IE" sz="1400" dirty="0" smtClean="0"/>
          </a:p>
          <a:p>
            <a:r>
              <a:rPr lang="en-GB" sz="1400" dirty="0"/>
              <a:t>LIMITATIONS </a:t>
            </a:r>
            <a:r>
              <a:rPr lang="en-IE" sz="1400" dirty="0" smtClean="0"/>
              <a:t>: </a:t>
            </a:r>
            <a:r>
              <a:rPr lang="en-IE" sz="1400" dirty="0"/>
              <a:t>One line…ipso lorem…ipso lorem..</a:t>
            </a:r>
            <a:endParaRPr lang="en-IE" sz="1400" dirty="0" smtClean="0"/>
          </a:p>
          <a:p>
            <a:r>
              <a:rPr lang="en-GB" sz="1400" dirty="0"/>
              <a:t>DELIMITATIONS </a:t>
            </a:r>
            <a:r>
              <a:rPr lang="en-IE" sz="1400" dirty="0" smtClean="0"/>
              <a:t>: </a:t>
            </a:r>
            <a:r>
              <a:rPr lang="en-IE" sz="1400" dirty="0"/>
              <a:t>One line…ipso lorem…ipso lorem..</a:t>
            </a:r>
            <a:endParaRPr lang="en-IE" sz="1400" dirty="0" smtClean="0"/>
          </a:p>
          <a:p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344297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EE07-EA36-4573-8AD7-B34BB3FE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0478"/>
            <a:ext cx="10058400" cy="1450757"/>
          </a:xfrm>
        </p:spPr>
        <p:txBody>
          <a:bodyPr/>
          <a:lstStyle/>
          <a:p>
            <a:r>
              <a:rPr lang="en-IE" dirty="0"/>
              <a:t>Credit Card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1C0A-34A0-4C9E-A5EF-8A09B083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000" dirty="0"/>
              <a:t>Higher Diploma in Science in Data Analytics : Capstone Project</a:t>
            </a:r>
          </a:p>
          <a:p>
            <a:r>
              <a:rPr lang="en-IE" sz="1800" dirty="0"/>
              <a:t>Student : Ciaran Finnegan  No: 10524150 </a:t>
            </a:r>
          </a:p>
          <a:p>
            <a:r>
              <a:rPr lang="en-IE" sz="1800" dirty="0"/>
              <a:t>March 2019 Intake : Fri / Sat</a:t>
            </a:r>
          </a:p>
          <a:p>
            <a:r>
              <a:rPr lang="en-IE" b="1" dirty="0"/>
              <a:t>Presentation</a:t>
            </a:r>
          </a:p>
          <a:p>
            <a:r>
              <a:rPr lang="en-IE" b="1" i="1" dirty="0"/>
              <a:t>A predictive analysis project to implement an application for credit card fraud detection using Machine Learning techniques and internet hosted deployment technologies…</a:t>
            </a:r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47B7D2E-7590-482B-9093-7AF54808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532" y="4815305"/>
            <a:ext cx="3166946" cy="13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8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D2E7C-87EF-4BBD-9FA0-205599A5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722" y="-230014"/>
            <a:ext cx="3337932" cy="24203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Build a predictive credit card fraud model in Microsoft Azure Machine Learning (studio)</a:t>
            </a:r>
          </a:p>
          <a:p>
            <a:pPr marL="0" indent="0">
              <a:buNone/>
            </a:pPr>
            <a:endParaRPr lang="en-IE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676E79-48C1-46B6-A82E-46D107B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463" y="3172968"/>
            <a:ext cx="3001537" cy="16288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29B325-8F44-49D9-80C8-1A6A6CA61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357" y="2706975"/>
            <a:ext cx="10315326" cy="89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84780-2063-485A-99F7-C2956D810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" y="4219410"/>
            <a:ext cx="10187299" cy="79785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12A6E11-88DA-4D03-9893-EDC170682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717" y="2109900"/>
            <a:ext cx="1241763" cy="705547"/>
          </a:xfrm>
          <a:prstGeom prst="rect">
            <a:avLst/>
          </a:prstGeom>
        </p:spPr>
      </p:pic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20B4BDA1-A1BD-4BFD-A665-2E6512EAA7D9}"/>
              </a:ext>
            </a:extLst>
          </p:cNvPr>
          <p:cNvSpPr/>
          <p:nvPr/>
        </p:nvSpPr>
        <p:spPr>
          <a:xfrm>
            <a:off x="11665886" y="2634088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0B36E04D-50E0-4214-B821-9EFFD7F1B43F}"/>
              </a:ext>
            </a:extLst>
          </p:cNvPr>
          <p:cNvSpPr/>
          <p:nvPr/>
        </p:nvSpPr>
        <p:spPr>
          <a:xfrm rot="16200000">
            <a:off x="10719938" y="2122652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88B29C-7BD0-4F4D-833E-236D373D1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349" y="1754219"/>
            <a:ext cx="806196" cy="8696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C7AA99-3BC2-4BA9-8D6C-E90EECB98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86145"/>
            <a:ext cx="10187299" cy="877900"/>
          </a:xfrm>
          <a:prstGeom prst="rect">
            <a:avLst/>
          </a:prstGeom>
        </p:spPr>
      </p:pic>
      <p:pic>
        <p:nvPicPr>
          <p:cNvPr id="30" name="Picture 2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7352801-3F52-4A6A-AFB8-EE963B0ED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186" y="5145871"/>
            <a:ext cx="2129790" cy="1540699"/>
          </a:xfrm>
          <a:prstGeom prst="rect">
            <a:avLst/>
          </a:prstGeom>
        </p:spPr>
      </p:pic>
      <p:pic>
        <p:nvPicPr>
          <p:cNvPr id="32" name="Picture 3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DFD278A-6AE7-476F-9AB1-634D2FFB8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129" y="5278188"/>
            <a:ext cx="1729672" cy="1505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253FB-2ACC-4B52-A489-7387AB408F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144" y="5267820"/>
            <a:ext cx="4485191" cy="15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8656584C-8B3F-43E7-B44E-D70FEF21E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57" y="245331"/>
            <a:ext cx="9977015" cy="4229409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Project Architecture</a:t>
            </a:r>
          </a:p>
        </p:txBody>
      </p:sp>
      <p:cxnSp>
        <p:nvCxnSpPr>
          <p:cNvPr id="33" name="Straight Connector 19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42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8F55-F5D5-4ACB-BEDA-07C84F50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CE52-4B8C-4A01-8A96-B92BFD2D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Company data for obsolete product line (2014).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25K rows / 380 columns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Each row represents a unique credit card transaction with a ‘label’ Feature confirming if the record was a case of fraud or legitimate.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Contains a numbers of data elements related to interfaces with legacy systems and therefore redundant for the purposes of predictive fraud modelling.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CDE6723-7684-4B94-8415-2B4D0400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68" y="4505093"/>
            <a:ext cx="5393285" cy="1734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7003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CCCC-06B0-48E9-AEE9-FD3CADB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9EF8-2226-4969-AF46-7DFBA0AFC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803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 err="1"/>
              <a:t>ResearchGate.Net</a:t>
            </a:r>
            <a:r>
              <a:rPr lang="en-IE" sz="1800" b="1" i="1" dirty="0"/>
              <a:t> </a:t>
            </a:r>
            <a:r>
              <a:rPr lang="en-IE" sz="1800" dirty="0"/>
              <a:t>– Active credit card fraud detection research programme using Machine Learning techniques.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0E2B07-A948-44E2-BDCD-472B5E5F67A1}"/>
              </a:ext>
            </a:extLst>
          </p:cNvPr>
          <p:cNvSpPr txBox="1">
            <a:spLocks/>
          </p:cNvSpPr>
          <p:nvPr/>
        </p:nvSpPr>
        <p:spPr>
          <a:xfrm>
            <a:off x="1097280" y="5297450"/>
            <a:ext cx="10058400" cy="11203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/>
              <a:t>Machine Learning Group </a:t>
            </a:r>
            <a:r>
              <a:rPr lang="en-IE" sz="1800" dirty="0"/>
              <a:t>– University of Brussels. Produced the most widely available dataset on credit card fraud detection in sites such as Kaggle. European data from 2013. Heavily anonymised.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C3D253-8982-4514-89AA-97D64CF7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190" y="2531326"/>
            <a:ext cx="5524166" cy="25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000" b="1" dirty="0"/>
              <a:t> Consideration I took from research material in the use of ML for credit card fraud detection…</a:t>
            </a:r>
          </a:p>
          <a:p>
            <a:pPr marL="0" indent="0">
              <a:buNone/>
            </a:pPr>
            <a:endParaRPr lang="en-IE" sz="20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5A3770-0DED-4C87-8950-972D57C0D60E}"/>
              </a:ext>
            </a:extLst>
          </p:cNvPr>
          <p:cNvSpPr txBox="1">
            <a:spLocks/>
          </p:cNvSpPr>
          <p:nvPr/>
        </p:nvSpPr>
        <p:spPr>
          <a:xfrm>
            <a:off x="419657" y="2697480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has a much greater proportion of fraudulent records than other datasets. Anomaly detection approaches would </a:t>
            </a:r>
            <a:r>
              <a:rPr lang="en-IE" sz="1800" b="1" u="sng" dirty="0"/>
              <a:t>not</a:t>
            </a:r>
            <a:r>
              <a:rPr lang="en-IE" sz="1800" dirty="0"/>
              <a:t> be necessary.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DC01A41-8409-4FEF-BCD7-00E41CBD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149" y="2529933"/>
            <a:ext cx="3145432" cy="17981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2BCE16-C761-45AD-8671-B0160597FA70}"/>
              </a:ext>
            </a:extLst>
          </p:cNvPr>
          <p:cNvSpPr txBox="1">
            <a:spLocks/>
          </p:cNvSpPr>
          <p:nvPr/>
        </p:nvSpPr>
        <p:spPr>
          <a:xfrm>
            <a:off x="456827" y="3571243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Feature Engineering would be essential. Credit card datasets tend to contain many features with little relevance to indicating ‘Fraud’. My dataset was no different.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AF6193-C397-4BA6-87B4-36401F7B2EAF}"/>
              </a:ext>
            </a:extLst>
          </p:cNvPr>
          <p:cNvSpPr txBox="1">
            <a:spLocks/>
          </p:cNvSpPr>
          <p:nvPr/>
        </p:nvSpPr>
        <p:spPr>
          <a:xfrm>
            <a:off x="2781529" y="4612552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was considerably smaller than other research datasets. An unavoidable limitation.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D17528-5AF2-4D36-8F60-F576F0757915}"/>
              </a:ext>
            </a:extLst>
          </p:cNvPr>
          <p:cNvSpPr txBox="1">
            <a:spLocks/>
          </p:cNvSpPr>
          <p:nvPr/>
        </p:nvSpPr>
        <p:spPr>
          <a:xfrm>
            <a:off x="1097280" y="5482071"/>
            <a:ext cx="10835640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is primarily US data (from 2014). It has not undergone the type of PCA manipulation seen in the ULB dataset. Many of the features are easily understandable from a business domain perspective.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164996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14-7609-4465-A5F0-B628F491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‘Roles’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0468-56CA-4914-A216-C69BC366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08735"/>
          </a:xfrm>
        </p:spPr>
        <p:txBody>
          <a:bodyPr>
            <a:normAutofit/>
          </a:bodyPr>
          <a:lstStyle/>
          <a:p>
            <a:r>
              <a:rPr lang="en-IE" sz="1800" b="1" dirty="0"/>
              <a:t>The primary requirement for the project was to capture and end-to-end solution for credit card detection for the following roles..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9C6EC-0D3B-4E64-93D3-687C2EE6E412}"/>
              </a:ext>
            </a:extLst>
          </p:cNvPr>
          <p:cNvSpPr txBox="1"/>
          <p:nvPr/>
        </p:nvSpPr>
        <p:spPr>
          <a:xfrm>
            <a:off x="2898648" y="3172968"/>
            <a:ext cx="921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Fraud ‘Investigator’ </a:t>
            </a:r>
            <a:r>
              <a:rPr lang="en-IE" dirty="0"/>
              <a:t>: using the Shiny R dashboard to check ‘new’ transactions for Fraud.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56FA0-C694-4613-B70D-DF31B52150B4}"/>
              </a:ext>
            </a:extLst>
          </p:cNvPr>
          <p:cNvSpPr txBox="1"/>
          <p:nvPr/>
        </p:nvSpPr>
        <p:spPr>
          <a:xfrm>
            <a:off x="2734056" y="4275820"/>
            <a:ext cx="921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Engineer </a:t>
            </a:r>
            <a:r>
              <a:rPr lang="en-IE" dirty="0"/>
              <a:t>: setting up an Azure ML Studio (classic) platform to build, train and deploy the predictive fraud model.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9C5E2-B755-45A1-955C-B2C51004510E}"/>
              </a:ext>
            </a:extLst>
          </p:cNvPr>
          <p:cNvSpPr txBox="1"/>
          <p:nvPr/>
        </p:nvSpPr>
        <p:spPr>
          <a:xfrm>
            <a:off x="2715768" y="5418820"/>
            <a:ext cx="940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Scientist </a:t>
            </a:r>
            <a:r>
              <a:rPr lang="en-IE" dirty="0"/>
              <a:t>: use the Azure ML Studio development environment to create an effective predictive fraud model. </a:t>
            </a:r>
          </a:p>
        </p:txBody>
      </p:sp>
      <p:pic>
        <p:nvPicPr>
          <p:cNvPr id="10" name="Picture 9" descr="A picture containing indoor, child, small, little&#10;&#10;Description automatically generated">
            <a:extLst>
              <a:ext uri="{FF2B5EF4-FFF2-40B4-BE49-F238E27FC236}">
                <a16:creationId xmlns:a16="http://schemas.microsoft.com/office/drawing/2014/main" id="{A04D7AB0-A3CA-4CAF-8B3C-8C4DA96F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4" y="2848196"/>
            <a:ext cx="2075124" cy="1092869"/>
          </a:xfrm>
          <a:prstGeom prst="rect">
            <a:avLst/>
          </a:prstGeom>
        </p:spPr>
      </p:pic>
      <p:pic>
        <p:nvPicPr>
          <p:cNvPr id="12" name="Picture 11" descr="A person on the machine&#10;&#10;Description automatically generated">
            <a:extLst>
              <a:ext uri="{FF2B5EF4-FFF2-40B4-BE49-F238E27FC236}">
                <a16:creationId xmlns:a16="http://schemas.microsoft.com/office/drawing/2014/main" id="{60AD3287-7DA1-48BD-A3D9-D0AFED52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2" y="3889037"/>
            <a:ext cx="2300511" cy="1142898"/>
          </a:xfrm>
          <a:prstGeom prst="rect">
            <a:avLst/>
          </a:prstGeom>
        </p:spPr>
      </p:pic>
      <p:pic>
        <p:nvPicPr>
          <p:cNvPr id="14" name="Picture 13" descr="A picture containing person, indoor, holding, child&#10;&#10;Description automatically generated">
            <a:extLst>
              <a:ext uri="{FF2B5EF4-FFF2-40B4-BE49-F238E27FC236}">
                <a16:creationId xmlns:a16="http://schemas.microsoft.com/office/drawing/2014/main" id="{D78D2D4E-8AB6-4311-81B2-5D5E501F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29" y="4927568"/>
            <a:ext cx="2300511" cy="11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756</Words>
  <Application>Microsoft Office PowerPoint</Application>
  <PresentationFormat>Widescreen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Bookman Old Style</vt:lpstr>
      <vt:lpstr>Calibri</vt:lpstr>
      <vt:lpstr>Franklin Gothic Book</vt:lpstr>
      <vt:lpstr>Wingdings</vt:lpstr>
      <vt:lpstr>1_RetrospectVTI</vt:lpstr>
      <vt:lpstr>Research Design + Proposal Writing (CA1) - Research Question -  Hypothesis -  Preliminary Design</vt:lpstr>
      <vt:lpstr>Domain, scope, assumptions, limitations and delimitations of research - ACM 2012</vt:lpstr>
      <vt:lpstr>Credit Card Fraud Detection</vt:lpstr>
      <vt:lpstr>Project Objectives</vt:lpstr>
      <vt:lpstr>Project Architecture</vt:lpstr>
      <vt:lpstr>Credit Card Dataset</vt:lpstr>
      <vt:lpstr>Credit Card Fraud : Research (1)</vt:lpstr>
      <vt:lpstr>Credit Card Fraud : Research (2)</vt:lpstr>
      <vt:lpstr>Project ‘Roles’</vt:lpstr>
      <vt:lpstr>Project Management Approach</vt:lpstr>
      <vt:lpstr>Project Approach</vt:lpstr>
      <vt:lpstr>DEMO..</vt:lpstr>
      <vt:lpstr>Microsoft Azure ML Studio (classic)</vt:lpstr>
      <vt:lpstr>Shiny R Dashboard</vt:lpstr>
      <vt:lpstr>Future Considerations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Ciaran Finnegan</dc:creator>
  <cp:lastModifiedBy>Finnegan, Ciaran (IE Dublin)</cp:lastModifiedBy>
  <cp:revision>11</cp:revision>
  <dcterms:created xsi:type="dcterms:W3CDTF">2020-09-18T17:24:14Z</dcterms:created>
  <dcterms:modified xsi:type="dcterms:W3CDTF">2022-09-29T17:30:33Z</dcterms:modified>
</cp:coreProperties>
</file>